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2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731520" y="110489"/>
            <a:ext cx="13167361" cy="180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731520" y="1920239"/>
            <a:ext cx="13167361" cy="630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7071359" y="7408545"/>
            <a:ext cx="3413761" cy="43815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 0"/>
          <p:cNvSpPr txBox="1"/>
          <p:nvPr/>
        </p:nvSpPr>
        <p:spPr>
          <a:xfrm>
            <a:off x="793790" y="2011203"/>
            <a:ext cx="7556421" cy="208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Netzentgelte - Wer zahlt künftig für unser Stromnetz?</a:t>
            </a:r>
          </a:p>
        </p:txBody>
      </p:sp>
      <p:sp>
        <p:nvSpPr>
          <p:cNvPr id="202" name="Text 1"/>
          <p:cNvSpPr txBox="1"/>
          <p:nvPr/>
        </p:nvSpPr>
        <p:spPr>
          <a:xfrm>
            <a:off x="793790" y="4477703"/>
            <a:ext cx="7556421" cy="104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Willkommen zu unserer Präsentation über die Zukunft der Netzentgelte. Die Bundesnetzagentur plant eine grundlegende Reform. Diese betrifft uns alle - von Privatpersonen bis zu Unternehmen.</a:t>
            </a:r>
          </a:p>
        </p:txBody>
      </p:sp>
      <p:sp>
        <p:nvSpPr>
          <p:cNvPr id="203" name="Shape 2"/>
          <p:cNvSpPr/>
          <p:nvPr/>
        </p:nvSpPr>
        <p:spPr>
          <a:xfrm>
            <a:off x="793790" y="5838468"/>
            <a:ext cx="362904" cy="362904"/>
          </a:xfrm>
          <a:prstGeom prst="roundRect">
            <a:avLst>
              <a:gd name="adj" fmla="val 50000"/>
            </a:avLst>
          </a:prstGeom>
          <a:ln w="7620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 0"/>
          <p:cNvSpPr txBox="1"/>
          <p:nvPr/>
        </p:nvSpPr>
        <p:spPr>
          <a:xfrm>
            <a:off x="793790" y="1251108"/>
            <a:ext cx="7619256" cy="68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Option 2: Grundpreis für alle</a:t>
            </a:r>
          </a:p>
        </p:txBody>
      </p:sp>
      <p:sp>
        <p:nvSpPr>
          <p:cNvPr id="331" name="Text 1"/>
          <p:cNvSpPr txBox="1"/>
          <p:nvPr/>
        </p:nvSpPr>
        <p:spPr>
          <a:xfrm>
            <a:off x="2584018" y="2680097"/>
            <a:ext cx="2108474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Kostenwahrheit</a:t>
            </a:r>
          </a:p>
        </p:txBody>
      </p:sp>
      <p:sp>
        <p:nvSpPr>
          <p:cNvPr id="332" name="Text 2"/>
          <p:cNvSpPr txBox="1"/>
          <p:nvPr/>
        </p:nvSpPr>
        <p:spPr>
          <a:xfrm>
            <a:off x="793790" y="3170515"/>
            <a:ext cx="3898702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Spiegelt wider, dass Netzkosten durch Existenz des Anschlusses entstehen.</a:t>
            </a:r>
          </a:p>
        </p:txBody>
      </p:sp>
      <p:pic>
        <p:nvPicPr>
          <p:cNvPr id="33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5632" y="3353991"/>
            <a:ext cx="339329" cy="42422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ext 3"/>
          <p:cNvSpPr txBox="1"/>
          <p:nvPr/>
        </p:nvSpPr>
        <p:spPr>
          <a:xfrm>
            <a:off x="9937790" y="2861548"/>
            <a:ext cx="2776414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Stabilere Einnahmen</a:t>
            </a:r>
          </a:p>
        </p:txBody>
      </p:sp>
      <p:sp>
        <p:nvSpPr>
          <p:cNvPr id="336" name="Text 4"/>
          <p:cNvSpPr txBox="1"/>
          <p:nvPr/>
        </p:nvSpPr>
        <p:spPr>
          <a:xfrm>
            <a:off x="9937790" y="3351967"/>
            <a:ext cx="3898822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Netzbetreiber haben verlässlichere Finanzierung.</a:t>
            </a:r>
          </a:p>
        </p:txBody>
      </p:sp>
      <p:pic>
        <p:nvPicPr>
          <p:cNvPr id="337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5201" y="3353991"/>
            <a:ext cx="339329" cy="42422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ext 5"/>
          <p:cNvSpPr txBox="1"/>
          <p:nvPr/>
        </p:nvSpPr>
        <p:spPr>
          <a:xfrm>
            <a:off x="9937790" y="5314117"/>
            <a:ext cx="2373140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Fairere Verteilung</a:t>
            </a:r>
          </a:p>
        </p:txBody>
      </p:sp>
      <p:sp>
        <p:nvSpPr>
          <p:cNvPr id="340" name="Text 6"/>
          <p:cNvSpPr txBox="1"/>
          <p:nvPr/>
        </p:nvSpPr>
        <p:spPr>
          <a:xfrm>
            <a:off x="9937790" y="5804534"/>
            <a:ext cx="3898822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Auch Solaranlagen-Besitzer zahlen angemessenen Anteil.</a:t>
            </a:r>
          </a:p>
        </p:txBody>
      </p:sp>
      <p:pic>
        <p:nvPicPr>
          <p:cNvPr id="341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 5" descr="Imag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75201" y="5613558"/>
            <a:ext cx="339329" cy="42422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Text 7"/>
          <p:cNvSpPr txBox="1"/>
          <p:nvPr/>
        </p:nvSpPr>
        <p:spPr>
          <a:xfrm>
            <a:off x="3437497" y="5132665"/>
            <a:ext cx="1254995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Nachteile</a:t>
            </a:r>
          </a:p>
        </p:txBody>
      </p:sp>
      <p:sp>
        <p:nvSpPr>
          <p:cNvPr id="344" name="Text 8"/>
          <p:cNvSpPr txBox="1"/>
          <p:nvPr/>
        </p:nvSpPr>
        <p:spPr>
          <a:xfrm>
            <a:off x="793790" y="5623083"/>
            <a:ext cx="3898702" cy="1045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Komplexeres System, kleine Verbraucher zahlen verhältnismäßig mehr.</a:t>
            </a:r>
          </a:p>
        </p:txBody>
      </p:sp>
      <p:pic>
        <p:nvPicPr>
          <p:cNvPr id="345" name="Image 6" descr="Imag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 7" descr="Imag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15632" y="5613558"/>
            <a:ext cx="339329" cy="424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97692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Text 0"/>
          <p:cNvSpPr txBox="1"/>
          <p:nvPr/>
        </p:nvSpPr>
        <p:spPr>
          <a:xfrm>
            <a:off x="793789" y="3610928"/>
            <a:ext cx="8098112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Kapazitätspreis als Alternative</a:t>
            </a:r>
          </a:p>
        </p:txBody>
      </p:sp>
      <p:pic>
        <p:nvPicPr>
          <p:cNvPr id="350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790" y="4699515"/>
            <a:ext cx="566977" cy="56697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ext 1"/>
          <p:cNvSpPr txBox="1"/>
          <p:nvPr/>
        </p:nvSpPr>
        <p:spPr>
          <a:xfrm>
            <a:off x="1587578" y="4794527"/>
            <a:ext cx="2254212" cy="681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"Dicke des Strohhalms"</a:t>
            </a:r>
          </a:p>
        </p:txBody>
      </p:sp>
      <p:sp>
        <p:nvSpPr>
          <p:cNvPr id="352" name="Text 2"/>
          <p:cNvSpPr txBox="1"/>
          <p:nvPr/>
        </p:nvSpPr>
        <p:spPr>
          <a:xfrm>
            <a:off x="1587578" y="5639275"/>
            <a:ext cx="2254212" cy="1400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Zahlung für reservierte Kapazität, nicht für tatsächlichen Verbrauch.</a:t>
            </a:r>
          </a:p>
        </p:txBody>
      </p:sp>
      <p:pic>
        <p:nvPicPr>
          <p:cNvPr id="353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5278" y="4699515"/>
            <a:ext cx="566977" cy="566977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Text 3"/>
          <p:cNvSpPr txBox="1"/>
          <p:nvPr/>
        </p:nvSpPr>
        <p:spPr>
          <a:xfrm>
            <a:off x="4919067" y="4794527"/>
            <a:ext cx="2254330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Kostenwahrheit</a:t>
            </a:r>
          </a:p>
        </p:txBody>
      </p:sp>
      <p:sp>
        <p:nvSpPr>
          <p:cNvPr id="355" name="Text 4"/>
          <p:cNvSpPr txBox="1"/>
          <p:nvPr/>
        </p:nvSpPr>
        <p:spPr>
          <a:xfrm>
            <a:off x="4919067" y="5639276"/>
            <a:ext cx="2254330" cy="104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Passt besser zu tatsächlichen Netzkosten.</a:t>
            </a:r>
          </a:p>
        </p:txBody>
      </p:sp>
      <p:pic>
        <p:nvPicPr>
          <p:cNvPr id="356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6884" y="4699515"/>
            <a:ext cx="566977" cy="566977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ext 5"/>
          <p:cNvSpPr txBox="1"/>
          <p:nvPr/>
        </p:nvSpPr>
        <p:spPr>
          <a:xfrm>
            <a:off x="8250673" y="4794527"/>
            <a:ext cx="2254330" cy="681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Effiziente Nutzung</a:t>
            </a:r>
          </a:p>
        </p:txBody>
      </p:sp>
      <p:sp>
        <p:nvSpPr>
          <p:cNvPr id="358" name="Text 6"/>
          <p:cNvSpPr txBox="1"/>
          <p:nvPr/>
        </p:nvSpPr>
        <p:spPr>
          <a:xfrm>
            <a:off x="8250673" y="5639275"/>
            <a:ext cx="2254330" cy="1400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Netzbetreiber können ungenutzte Kapazitäten neu vergeben.</a:t>
            </a:r>
          </a:p>
        </p:txBody>
      </p:sp>
      <p:pic>
        <p:nvPicPr>
          <p:cNvPr id="359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88491" y="4699515"/>
            <a:ext cx="566977" cy="56697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ext 7"/>
          <p:cNvSpPr txBox="1"/>
          <p:nvPr/>
        </p:nvSpPr>
        <p:spPr>
          <a:xfrm>
            <a:off x="11582280" y="4794527"/>
            <a:ext cx="1611748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Komplexität</a:t>
            </a:r>
          </a:p>
        </p:txBody>
      </p:sp>
      <p:sp>
        <p:nvSpPr>
          <p:cNvPr id="361" name="Text 8"/>
          <p:cNvSpPr txBox="1"/>
          <p:nvPr/>
        </p:nvSpPr>
        <p:spPr>
          <a:xfrm>
            <a:off x="11582280" y="5284945"/>
            <a:ext cx="2254330" cy="1400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Schwieriger umzusetzen, erfordert Strafen für Überschreitungen.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 0"/>
          <p:cNvSpPr txBox="1"/>
          <p:nvPr/>
        </p:nvSpPr>
        <p:spPr>
          <a:xfrm>
            <a:off x="793790" y="1278373"/>
            <a:ext cx="9203433" cy="68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Option 3: Zeitvariable Netzentgelte</a:t>
            </a:r>
          </a:p>
        </p:txBody>
      </p:sp>
      <p:sp>
        <p:nvSpPr>
          <p:cNvPr id="364" name="Shape 1"/>
          <p:cNvSpPr/>
          <p:nvPr/>
        </p:nvSpPr>
        <p:spPr>
          <a:xfrm>
            <a:off x="793790" y="2440781"/>
            <a:ext cx="2173724" cy="1306950"/>
          </a:xfrm>
          <a:prstGeom prst="roundRect">
            <a:avLst>
              <a:gd name="adj" fmla="val 1562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6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1167" y="2894886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ext 2"/>
          <p:cNvSpPr txBox="1"/>
          <p:nvPr/>
        </p:nvSpPr>
        <p:spPr>
          <a:xfrm>
            <a:off x="3194328" y="2667594"/>
            <a:ext cx="2248583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Feste Zeitfenster</a:t>
            </a:r>
          </a:p>
        </p:txBody>
      </p:sp>
      <p:sp>
        <p:nvSpPr>
          <p:cNvPr id="367" name="Text 3"/>
          <p:cNvSpPr txBox="1"/>
          <p:nvPr/>
        </p:nvSpPr>
        <p:spPr>
          <a:xfrm>
            <a:off x="3194327" y="3158014"/>
            <a:ext cx="8040639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Wie beim Handytarif: Zu bestimmten Zeiten kostet Strom mehr, zu anderen weniger.</a:t>
            </a:r>
          </a:p>
        </p:txBody>
      </p:sp>
      <p:sp>
        <p:nvSpPr>
          <p:cNvPr id="368" name="Shape 4"/>
          <p:cNvSpPr/>
          <p:nvPr/>
        </p:nvSpPr>
        <p:spPr>
          <a:xfrm>
            <a:off x="3080860" y="3732490"/>
            <a:ext cx="10642404" cy="1524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69" name="Shape 5"/>
          <p:cNvSpPr/>
          <p:nvPr/>
        </p:nvSpPr>
        <p:spPr>
          <a:xfrm>
            <a:off x="793790" y="3861077"/>
            <a:ext cx="4347568" cy="1306950"/>
          </a:xfrm>
          <a:prstGeom prst="roundRect">
            <a:avLst>
              <a:gd name="adj" fmla="val 1562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70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8089" y="4315181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ext 6"/>
          <p:cNvSpPr txBox="1"/>
          <p:nvPr/>
        </p:nvSpPr>
        <p:spPr>
          <a:xfrm>
            <a:off x="5368171" y="4087891"/>
            <a:ext cx="2575323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Dynamische Preise</a:t>
            </a:r>
          </a:p>
        </p:txBody>
      </p:sp>
      <p:sp>
        <p:nvSpPr>
          <p:cNvPr id="372" name="Text 7"/>
          <p:cNvSpPr txBox="1"/>
          <p:nvPr/>
        </p:nvSpPr>
        <p:spPr>
          <a:xfrm>
            <a:off x="5368171" y="4578310"/>
            <a:ext cx="7093230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Preise schwanken je nach aktueller Netzauslastung fast wie an der Börse.</a:t>
            </a:r>
          </a:p>
        </p:txBody>
      </p:sp>
      <p:sp>
        <p:nvSpPr>
          <p:cNvPr id="373" name="Shape 8"/>
          <p:cNvSpPr/>
          <p:nvPr/>
        </p:nvSpPr>
        <p:spPr>
          <a:xfrm>
            <a:off x="5254704" y="5152787"/>
            <a:ext cx="8468559" cy="1524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74" name="Shape 9"/>
          <p:cNvSpPr/>
          <p:nvPr/>
        </p:nvSpPr>
        <p:spPr>
          <a:xfrm>
            <a:off x="793790" y="5281374"/>
            <a:ext cx="6521410" cy="1669853"/>
          </a:xfrm>
          <a:prstGeom prst="roundRect">
            <a:avLst>
              <a:gd name="adj" fmla="val 1222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75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5011" y="5916929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ext 10"/>
          <p:cNvSpPr txBox="1"/>
          <p:nvPr/>
        </p:nvSpPr>
        <p:spPr>
          <a:xfrm>
            <a:off x="7542014" y="5508187"/>
            <a:ext cx="1736031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Gratis-Zeiten</a:t>
            </a:r>
          </a:p>
        </p:txBody>
      </p:sp>
      <p:sp>
        <p:nvSpPr>
          <p:cNvPr id="377" name="Text 11"/>
          <p:cNvSpPr txBox="1"/>
          <p:nvPr/>
        </p:nvSpPr>
        <p:spPr>
          <a:xfrm>
            <a:off x="7542014" y="5998607"/>
            <a:ext cx="6067783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In Zeiten ohne Netzengpässe könnte die Netznutzung kostenlos sein.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 0"/>
          <p:cNvSpPr txBox="1"/>
          <p:nvPr/>
        </p:nvSpPr>
        <p:spPr>
          <a:xfrm>
            <a:off x="793790" y="2523052"/>
            <a:ext cx="10684471" cy="68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Vor- und Nachteile zeitvariabler Entgelte</a:t>
            </a:r>
          </a:p>
        </p:txBody>
      </p:sp>
      <p:sp>
        <p:nvSpPr>
          <p:cNvPr id="380" name="Text 1"/>
          <p:cNvSpPr txBox="1"/>
          <p:nvPr/>
        </p:nvSpPr>
        <p:spPr>
          <a:xfrm>
            <a:off x="793789" y="3798808"/>
            <a:ext cx="1016932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Vorteile</a:t>
            </a:r>
          </a:p>
        </p:txBody>
      </p:sp>
      <p:sp>
        <p:nvSpPr>
          <p:cNvPr id="381" name="Text 2"/>
          <p:cNvSpPr txBox="1"/>
          <p:nvPr/>
        </p:nvSpPr>
        <p:spPr>
          <a:xfrm>
            <a:off x="793789" y="4379952"/>
            <a:ext cx="3692037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800"/>
              </a:lnSpc>
              <a:buSzPct val="100000"/>
              <a:buChar char="•"/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Spiegelt reale Netzbelastung wider</a:t>
            </a:r>
          </a:p>
        </p:txBody>
      </p:sp>
      <p:sp>
        <p:nvSpPr>
          <p:cNvPr id="382" name="Text 3"/>
          <p:cNvSpPr txBox="1"/>
          <p:nvPr/>
        </p:nvSpPr>
        <p:spPr>
          <a:xfrm>
            <a:off x="793789" y="4822149"/>
            <a:ext cx="4867152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800"/>
              </a:lnSpc>
              <a:buSzPct val="100000"/>
              <a:buChar char="•"/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Macht Stromverbrauch bei Überfluss attraktiver</a:t>
            </a:r>
          </a:p>
        </p:txBody>
      </p:sp>
      <p:sp>
        <p:nvSpPr>
          <p:cNvPr id="383" name="Text 4"/>
          <p:cNvSpPr txBox="1"/>
          <p:nvPr/>
        </p:nvSpPr>
        <p:spPr>
          <a:xfrm>
            <a:off x="793789" y="5264348"/>
            <a:ext cx="3152181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800"/>
              </a:lnSpc>
              <a:buSzPct val="100000"/>
              <a:buChar char="•"/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Kann Netzausbau reduzieren</a:t>
            </a:r>
          </a:p>
        </p:txBody>
      </p:sp>
      <p:sp>
        <p:nvSpPr>
          <p:cNvPr id="384" name="Text 5"/>
          <p:cNvSpPr txBox="1"/>
          <p:nvPr/>
        </p:nvSpPr>
        <p:spPr>
          <a:xfrm>
            <a:off x="7599520" y="3798808"/>
            <a:ext cx="1254994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Nachteile</a:t>
            </a:r>
          </a:p>
        </p:txBody>
      </p:sp>
      <p:sp>
        <p:nvSpPr>
          <p:cNvPr id="385" name="Text 6"/>
          <p:cNvSpPr txBox="1"/>
          <p:nvPr/>
        </p:nvSpPr>
        <p:spPr>
          <a:xfrm>
            <a:off x="7599520" y="4379952"/>
            <a:ext cx="2719537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800"/>
              </a:lnSpc>
              <a:buSzPct val="100000"/>
              <a:buChar char="•"/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Kompliziert zu verstehen</a:t>
            </a:r>
          </a:p>
        </p:txBody>
      </p:sp>
      <p:sp>
        <p:nvSpPr>
          <p:cNvPr id="386" name="Text 7"/>
          <p:cNvSpPr txBox="1"/>
          <p:nvPr/>
        </p:nvSpPr>
        <p:spPr>
          <a:xfrm>
            <a:off x="7599520" y="4822149"/>
            <a:ext cx="2611587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800"/>
              </a:lnSpc>
              <a:buSzPct val="100000"/>
              <a:buChar char="•"/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Erfordert digitale Zähler</a:t>
            </a:r>
          </a:p>
        </p:txBody>
      </p:sp>
      <p:sp>
        <p:nvSpPr>
          <p:cNvPr id="387" name="Text 8"/>
          <p:cNvSpPr txBox="1"/>
          <p:nvPr/>
        </p:nvSpPr>
        <p:spPr>
          <a:xfrm>
            <a:off x="7599520" y="5264348"/>
            <a:ext cx="3800302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2900" indent="-342900">
              <a:lnSpc>
                <a:spcPts val="2800"/>
              </a:lnSpc>
              <a:buSzPct val="100000"/>
              <a:buChar char="•"/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Benachteiligt unflexible Verbraucher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ext 0"/>
          <p:cNvSpPr txBox="1"/>
          <p:nvPr/>
        </p:nvSpPr>
        <p:spPr>
          <a:xfrm>
            <a:off x="793790" y="1537810"/>
            <a:ext cx="7556421" cy="1385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Einheitliche Netzentgelte für Deutschland?</a:t>
            </a:r>
          </a:p>
        </p:txBody>
      </p:sp>
      <p:sp>
        <p:nvSpPr>
          <p:cNvPr id="391" name="Shape 1"/>
          <p:cNvSpPr/>
          <p:nvPr/>
        </p:nvSpPr>
        <p:spPr>
          <a:xfrm>
            <a:off x="793790" y="3295531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92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860" y="3338036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ext 2"/>
          <p:cNvSpPr txBox="1"/>
          <p:nvPr/>
        </p:nvSpPr>
        <p:spPr>
          <a:xfrm>
            <a:off x="1530905" y="3373397"/>
            <a:ext cx="2899411" cy="681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Gleiche Preise überall</a:t>
            </a:r>
          </a:p>
        </p:txBody>
      </p:sp>
      <p:sp>
        <p:nvSpPr>
          <p:cNvPr id="394" name="Text 3"/>
          <p:cNvSpPr txBox="1"/>
          <p:nvPr/>
        </p:nvSpPr>
        <p:spPr>
          <a:xfrm>
            <a:off x="1530905" y="4218146"/>
            <a:ext cx="2899411" cy="104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Alle würden das Gleiche zahlen, unabhängig vom Wohnort.</a:t>
            </a:r>
          </a:p>
        </p:txBody>
      </p:sp>
      <p:sp>
        <p:nvSpPr>
          <p:cNvPr id="395" name="Shape 4"/>
          <p:cNvSpPr/>
          <p:nvPr/>
        </p:nvSpPr>
        <p:spPr>
          <a:xfrm>
            <a:off x="4713802" y="3295531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96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8874" y="3338036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Text 5"/>
          <p:cNvSpPr txBox="1"/>
          <p:nvPr/>
        </p:nvSpPr>
        <p:spPr>
          <a:xfrm>
            <a:off x="5450918" y="3373397"/>
            <a:ext cx="2543536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Mehr Gerechtigkeit</a:t>
            </a:r>
          </a:p>
        </p:txBody>
      </p:sp>
      <p:sp>
        <p:nvSpPr>
          <p:cNvPr id="398" name="Text 6"/>
          <p:cNvSpPr txBox="1"/>
          <p:nvPr/>
        </p:nvSpPr>
        <p:spPr>
          <a:xfrm>
            <a:off x="5450918" y="3863816"/>
            <a:ext cx="2899411" cy="104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Keine regionalen Unterschiede mehr bei den Stromkosten.</a:t>
            </a:r>
          </a:p>
        </p:txBody>
      </p:sp>
      <p:sp>
        <p:nvSpPr>
          <p:cNvPr id="399" name="Shape 7"/>
          <p:cNvSpPr/>
          <p:nvPr/>
        </p:nvSpPr>
        <p:spPr>
          <a:xfrm>
            <a:off x="793790" y="5760482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00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8860" y="5802986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ext 8"/>
          <p:cNvSpPr txBox="1"/>
          <p:nvPr/>
        </p:nvSpPr>
        <p:spPr>
          <a:xfrm>
            <a:off x="1530905" y="5838349"/>
            <a:ext cx="3283646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Weniger Effizienzanreize</a:t>
            </a:r>
          </a:p>
        </p:txBody>
      </p:sp>
      <p:sp>
        <p:nvSpPr>
          <p:cNvPr id="402" name="Text 9"/>
          <p:cNvSpPr txBox="1"/>
          <p:nvPr/>
        </p:nvSpPr>
        <p:spPr>
          <a:xfrm>
            <a:off x="1530906" y="6328767"/>
            <a:ext cx="5493482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Netzbetreiber hätten weniger Grund, effizient zu arbeiten.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 0"/>
          <p:cNvSpPr txBox="1"/>
          <p:nvPr/>
        </p:nvSpPr>
        <p:spPr>
          <a:xfrm>
            <a:off x="793789" y="1251108"/>
            <a:ext cx="9857186" cy="68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Spezielle Regeln für Batteriespeicher</a:t>
            </a:r>
          </a:p>
        </p:txBody>
      </p:sp>
      <p:sp>
        <p:nvSpPr>
          <p:cNvPr id="405" name="Text 1"/>
          <p:cNvSpPr txBox="1"/>
          <p:nvPr/>
        </p:nvSpPr>
        <p:spPr>
          <a:xfrm>
            <a:off x="2475013" y="2861548"/>
            <a:ext cx="2217478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Besondere Rolle</a:t>
            </a:r>
          </a:p>
        </p:txBody>
      </p:sp>
      <p:sp>
        <p:nvSpPr>
          <p:cNvPr id="406" name="Text 2"/>
          <p:cNvSpPr txBox="1"/>
          <p:nvPr/>
        </p:nvSpPr>
        <p:spPr>
          <a:xfrm>
            <a:off x="793790" y="3351967"/>
            <a:ext cx="3898702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Batterien nutzen das Netz in beide Richtungen.</a:t>
            </a:r>
          </a:p>
        </p:txBody>
      </p:sp>
      <p:pic>
        <p:nvPicPr>
          <p:cNvPr id="40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731" y="3176588"/>
            <a:ext cx="339329" cy="42422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ext 3"/>
          <p:cNvSpPr txBox="1"/>
          <p:nvPr/>
        </p:nvSpPr>
        <p:spPr>
          <a:xfrm>
            <a:off x="9937790" y="3042998"/>
            <a:ext cx="2295104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Faire Bepreisung</a:t>
            </a:r>
          </a:p>
        </p:txBody>
      </p:sp>
      <p:sp>
        <p:nvSpPr>
          <p:cNvPr id="410" name="Text 4"/>
          <p:cNvSpPr txBox="1"/>
          <p:nvPr/>
        </p:nvSpPr>
        <p:spPr>
          <a:xfrm>
            <a:off x="9937790" y="3533418"/>
            <a:ext cx="3072619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Wie soll man sie fair bepreisen?</a:t>
            </a:r>
          </a:p>
        </p:txBody>
      </p:sp>
      <p:pic>
        <p:nvPicPr>
          <p:cNvPr id="411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2604" y="3565087"/>
            <a:ext cx="339329" cy="42422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Text 5"/>
          <p:cNvSpPr txBox="1"/>
          <p:nvPr/>
        </p:nvSpPr>
        <p:spPr>
          <a:xfrm>
            <a:off x="9937790" y="5314117"/>
            <a:ext cx="2543808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Systemdienlichkeit</a:t>
            </a:r>
          </a:p>
        </p:txBody>
      </p:sp>
      <p:sp>
        <p:nvSpPr>
          <p:cNvPr id="414" name="Text 6"/>
          <p:cNvSpPr txBox="1"/>
          <p:nvPr/>
        </p:nvSpPr>
        <p:spPr>
          <a:xfrm>
            <a:off x="9937790" y="5804534"/>
            <a:ext cx="3898822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Speicher können das Netz stabilisieren.</a:t>
            </a:r>
          </a:p>
        </p:txBody>
      </p:sp>
      <p:pic>
        <p:nvPicPr>
          <p:cNvPr id="415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 5" descr="Imag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64103" y="5790962"/>
            <a:ext cx="339329" cy="42422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ext 7"/>
          <p:cNvSpPr txBox="1"/>
          <p:nvPr/>
        </p:nvSpPr>
        <p:spPr>
          <a:xfrm>
            <a:off x="2785791" y="5495568"/>
            <a:ext cx="1906700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Offene Fragen</a:t>
            </a:r>
          </a:p>
        </p:txBody>
      </p:sp>
      <p:sp>
        <p:nvSpPr>
          <p:cNvPr id="418" name="Text 8"/>
          <p:cNvSpPr txBox="1"/>
          <p:nvPr/>
        </p:nvSpPr>
        <p:spPr>
          <a:xfrm>
            <a:off x="1703576" y="5985986"/>
            <a:ext cx="2988916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Wichtige Rolle nicht behindern.</a:t>
            </a:r>
          </a:p>
        </p:txBody>
      </p:sp>
      <p:pic>
        <p:nvPicPr>
          <p:cNvPr id="419" name="Image 6" descr="Imag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32652" y="2413516"/>
            <a:ext cx="4564976" cy="4564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 7" descr="Imag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38230" y="5402460"/>
            <a:ext cx="339329" cy="424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 0"/>
          <p:cNvSpPr txBox="1"/>
          <p:nvPr/>
        </p:nvSpPr>
        <p:spPr>
          <a:xfrm>
            <a:off x="472320" y="371117"/>
            <a:ext cx="4838652" cy="41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300"/>
              </a:lnSpc>
              <a:defRPr b="1" sz="26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Vereinfachung der Netzebenen</a:t>
            </a:r>
          </a:p>
        </p:txBody>
      </p:sp>
      <p:pic>
        <p:nvPicPr>
          <p:cNvPr id="42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20" y="1062751"/>
            <a:ext cx="3374232" cy="2085382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Text 1"/>
          <p:cNvSpPr txBox="1"/>
          <p:nvPr/>
        </p:nvSpPr>
        <p:spPr>
          <a:xfrm>
            <a:off x="4015263" y="1062751"/>
            <a:ext cx="1342933" cy="200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600"/>
              </a:lnSpc>
              <a:defRPr b="1" sz="13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Aktuelle Struktur</a:t>
            </a:r>
          </a:p>
        </p:txBody>
      </p:sp>
      <p:sp>
        <p:nvSpPr>
          <p:cNvPr id="425" name="Text 2"/>
          <p:cNvSpPr txBox="1"/>
          <p:nvPr/>
        </p:nvSpPr>
        <p:spPr>
          <a:xfrm>
            <a:off x="4015263" y="1354574"/>
            <a:ext cx="3533231" cy="2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10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Viele verschiedene Netzebenen mit unterschiedlichen Preisen.</a:t>
            </a:r>
          </a:p>
        </p:txBody>
      </p:sp>
      <p:pic>
        <p:nvPicPr>
          <p:cNvPr id="426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320" y="3418046"/>
            <a:ext cx="3374232" cy="208538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ext 3"/>
          <p:cNvSpPr txBox="1"/>
          <p:nvPr/>
        </p:nvSpPr>
        <p:spPr>
          <a:xfrm>
            <a:off x="4015263" y="3418046"/>
            <a:ext cx="1425403" cy="20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600"/>
              </a:lnSpc>
              <a:defRPr b="1" sz="13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Zusammenlegung</a:t>
            </a:r>
          </a:p>
        </p:txBody>
      </p:sp>
      <p:sp>
        <p:nvSpPr>
          <p:cNvPr id="428" name="Text 4"/>
          <p:cNvSpPr txBox="1"/>
          <p:nvPr/>
        </p:nvSpPr>
        <p:spPr>
          <a:xfrm>
            <a:off x="4015263" y="3709868"/>
            <a:ext cx="4601196" cy="2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10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Durch Zusammenlegung könnten seltsame Preisunterschiede vermieden werden.</a:t>
            </a:r>
          </a:p>
        </p:txBody>
      </p:sp>
      <p:pic>
        <p:nvPicPr>
          <p:cNvPr id="429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320" y="5773341"/>
            <a:ext cx="3374232" cy="208538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Text 5"/>
          <p:cNvSpPr txBox="1"/>
          <p:nvPr/>
        </p:nvSpPr>
        <p:spPr>
          <a:xfrm>
            <a:off x="4015263" y="5773341"/>
            <a:ext cx="1517546" cy="20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600"/>
              </a:lnSpc>
              <a:defRPr b="1" sz="13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Bessere Steuerung</a:t>
            </a:r>
          </a:p>
        </p:txBody>
      </p:sp>
      <p:sp>
        <p:nvSpPr>
          <p:cNvPr id="431" name="Text 6"/>
          <p:cNvSpPr txBox="1"/>
          <p:nvPr/>
        </p:nvSpPr>
        <p:spPr>
          <a:xfrm>
            <a:off x="4015263" y="6065163"/>
            <a:ext cx="3370698" cy="20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700"/>
              </a:lnSpc>
              <a:defRPr sz="10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Vereinfachte Struktur ermöglicht effizientere Netzsteuerung.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 0"/>
          <p:cNvSpPr txBox="1"/>
          <p:nvPr/>
        </p:nvSpPr>
        <p:spPr>
          <a:xfrm>
            <a:off x="793789" y="786289"/>
            <a:ext cx="10507664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Berücksichtigung von Rückspeisungen</a:t>
            </a:r>
          </a:p>
        </p:txBody>
      </p:sp>
      <p:pic>
        <p:nvPicPr>
          <p:cNvPr id="43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409" y="2094666"/>
            <a:ext cx="4221481" cy="422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4340" y="2094666"/>
            <a:ext cx="4221600" cy="422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07391" y="2094666"/>
            <a:ext cx="4221600" cy="4221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xt 1"/>
          <p:cNvSpPr txBox="1"/>
          <p:nvPr/>
        </p:nvSpPr>
        <p:spPr>
          <a:xfrm>
            <a:off x="793790" y="6717386"/>
            <a:ext cx="1304282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Das Netzentgeltsystem könnte berücksichtigen, dass Strom heute oft von unten nach oben fließt - nicht nur von oben nach unten wie früher.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 0"/>
          <p:cNvSpPr txBox="1"/>
          <p:nvPr/>
        </p:nvSpPr>
        <p:spPr>
          <a:xfrm>
            <a:off x="536138" y="421242"/>
            <a:ext cx="6342733" cy="463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700"/>
              </a:lnSpc>
              <a:defRPr b="1" sz="30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Herausforderungen bei der Reform</a:t>
            </a:r>
          </a:p>
        </p:txBody>
      </p:sp>
      <p:pic>
        <p:nvPicPr>
          <p:cNvPr id="44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138" y="1206340"/>
            <a:ext cx="13558123" cy="7408904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1"/>
          <p:cNvSpPr/>
          <p:nvPr/>
        </p:nvSpPr>
        <p:spPr>
          <a:xfrm>
            <a:off x="1351717" y="8645722"/>
            <a:ext cx="153115" cy="153115"/>
          </a:xfrm>
          <a:prstGeom prst="roundRect">
            <a:avLst>
              <a:gd name="adj" fmla="val 11944"/>
            </a:avLst>
          </a:prstGeom>
          <a:solidFill>
            <a:srgbClr val="004D3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42" name="Text 2"/>
          <p:cNvSpPr txBox="1"/>
          <p:nvPr/>
        </p:nvSpPr>
        <p:spPr>
          <a:xfrm>
            <a:off x="1565790" y="8645722"/>
            <a:ext cx="1537520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Faire Kostenverteilung</a:t>
            </a:r>
          </a:p>
        </p:txBody>
      </p:sp>
      <p:sp>
        <p:nvSpPr>
          <p:cNvPr id="443" name="Shape 3"/>
          <p:cNvSpPr/>
          <p:nvPr/>
        </p:nvSpPr>
        <p:spPr>
          <a:xfrm>
            <a:off x="3542346" y="8645722"/>
            <a:ext cx="153115" cy="153115"/>
          </a:xfrm>
          <a:prstGeom prst="roundRect">
            <a:avLst>
              <a:gd name="adj" fmla="val 11944"/>
            </a:avLst>
          </a:prstGeom>
          <a:solidFill>
            <a:srgbClr val="006D4B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44" name="Text 4"/>
          <p:cNvSpPr txBox="1"/>
          <p:nvPr/>
        </p:nvSpPr>
        <p:spPr>
          <a:xfrm>
            <a:off x="3756421" y="8645722"/>
            <a:ext cx="1791421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Technische Umsetzbarkeit</a:t>
            </a:r>
          </a:p>
        </p:txBody>
      </p:sp>
      <p:sp>
        <p:nvSpPr>
          <p:cNvPr id="445" name="Shape 5"/>
          <p:cNvSpPr/>
          <p:nvPr/>
        </p:nvSpPr>
        <p:spPr>
          <a:xfrm>
            <a:off x="6642972" y="8645722"/>
            <a:ext cx="153115" cy="153115"/>
          </a:xfrm>
          <a:prstGeom prst="roundRect">
            <a:avLst>
              <a:gd name="adj" fmla="val 11944"/>
            </a:avLst>
          </a:prstGeom>
          <a:solidFill>
            <a:srgbClr val="008E6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46" name="Text 6"/>
          <p:cNvSpPr txBox="1"/>
          <p:nvPr/>
        </p:nvSpPr>
        <p:spPr>
          <a:xfrm>
            <a:off x="6857048" y="8645722"/>
            <a:ext cx="1080170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Verständlichkeit</a:t>
            </a:r>
          </a:p>
        </p:txBody>
      </p:sp>
      <p:sp>
        <p:nvSpPr>
          <p:cNvPr id="447" name="Shape 7"/>
          <p:cNvSpPr/>
          <p:nvPr/>
        </p:nvSpPr>
        <p:spPr>
          <a:xfrm>
            <a:off x="9445942" y="8645722"/>
            <a:ext cx="153115" cy="153115"/>
          </a:xfrm>
          <a:prstGeom prst="roundRect">
            <a:avLst>
              <a:gd name="adj" fmla="val 11944"/>
            </a:avLst>
          </a:prstGeom>
          <a:solidFill>
            <a:srgbClr val="00AE78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48" name="Text 8"/>
          <p:cNvSpPr txBox="1"/>
          <p:nvPr/>
        </p:nvSpPr>
        <p:spPr>
          <a:xfrm>
            <a:off x="9660017" y="8645722"/>
            <a:ext cx="969815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Anreizwirkung</a:t>
            </a:r>
          </a:p>
        </p:txBody>
      </p:sp>
      <p:sp>
        <p:nvSpPr>
          <p:cNvPr id="449" name="Shape 9"/>
          <p:cNvSpPr/>
          <p:nvPr/>
        </p:nvSpPr>
        <p:spPr>
          <a:xfrm>
            <a:off x="11504532" y="8645722"/>
            <a:ext cx="153115" cy="153115"/>
          </a:xfrm>
          <a:prstGeom prst="roundRect">
            <a:avLst>
              <a:gd name="adj" fmla="val 11944"/>
            </a:avLst>
          </a:prstGeom>
          <a:solidFill>
            <a:srgbClr val="00CF8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0" name="Text 10"/>
          <p:cNvSpPr txBox="1"/>
          <p:nvPr/>
        </p:nvSpPr>
        <p:spPr>
          <a:xfrm>
            <a:off x="11718607" y="8645722"/>
            <a:ext cx="1139256" cy="156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200"/>
              </a:lnSpc>
              <a:defRPr sz="12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Rechtssicherheit</a:t>
            </a:r>
          </a:p>
        </p:txBody>
      </p:sp>
      <p:sp>
        <p:nvSpPr>
          <p:cNvPr id="451" name="Text 11"/>
          <p:cNvSpPr txBox="1"/>
          <p:nvPr/>
        </p:nvSpPr>
        <p:spPr>
          <a:xfrm>
            <a:off x="536138" y="8971120"/>
            <a:ext cx="10737627" cy="22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900"/>
              </a:lnSpc>
              <a:defRPr sz="12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Die Bundesnetzagentur muss viele widersprüchliche Ziele unter einen Hut bringen. Besonders die faire Kostenverteilung stellt eine große Herausforderung dar.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ext 0"/>
          <p:cNvSpPr txBox="1"/>
          <p:nvPr/>
        </p:nvSpPr>
        <p:spPr>
          <a:xfrm>
            <a:off x="708065" y="769738"/>
            <a:ext cx="7727871" cy="123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b="1" sz="39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Auswirkungen auf verschiedene Gruppen</a:t>
            </a:r>
          </a:p>
        </p:txBody>
      </p:sp>
      <p:sp>
        <p:nvSpPr>
          <p:cNvPr id="455" name="Shape 1"/>
          <p:cNvSpPr/>
          <p:nvPr/>
        </p:nvSpPr>
        <p:spPr>
          <a:xfrm>
            <a:off x="708065" y="2337554"/>
            <a:ext cx="7727871" cy="5122308"/>
          </a:xfrm>
          <a:prstGeom prst="roundRect">
            <a:avLst>
              <a:gd name="adj" fmla="val 3555"/>
            </a:avLst>
          </a:prstGeom>
          <a:ln w="7620">
            <a:solidFill>
              <a:srgbClr val="000000">
                <a:alpha val="8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6" name="Shape 2"/>
          <p:cNvSpPr/>
          <p:nvPr/>
        </p:nvSpPr>
        <p:spPr>
          <a:xfrm>
            <a:off x="715685" y="2345173"/>
            <a:ext cx="7712631" cy="581502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57" name="Text 3"/>
          <p:cNvSpPr txBox="1"/>
          <p:nvPr/>
        </p:nvSpPr>
        <p:spPr>
          <a:xfrm>
            <a:off x="917971" y="2474118"/>
            <a:ext cx="648105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Gruppe</a:t>
            </a:r>
          </a:p>
        </p:txBody>
      </p:sp>
      <p:sp>
        <p:nvSpPr>
          <p:cNvPr id="458" name="Text 4"/>
          <p:cNvSpPr txBox="1"/>
          <p:nvPr/>
        </p:nvSpPr>
        <p:spPr>
          <a:xfrm>
            <a:off x="4778097" y="2474118"/>
            <a:ext cx="2014160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Mögliche Auswirkungen</a:t>
            </a:r>
          </a:p>
        </p:txBody>
      </p:sp>
      <p:sp>
        <p:nvSpPr>
          <p:cNvPr id="459" name="Shape 5"/>
          <p:cNvSpPr/>
          <p:nvPr/>
        </p:nvSpPr>
        <p:spPr>
          <a:xfrm>
            <a:off x="715685" y="2926675"/>
            <a:ext cx="7712631" cy="90511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60" name="Text 6"/>
          <p:cNvSpPr txBox="1"/>
          <p:nvPr/>
        </p:nvSpPr>
        <p:spPr>
          <a:xfrm>
            <a:off x="917971" y="3055620"/>
            <a:ext cx="1325831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Privathaushalte</a:t>
            </a:r>
          </a:p>
        </p:txBody>
      </p:sp>
      <p:sp>
        <p:nvSpPr>
          <p:cNvPr id="461" name="Text 7"/>
          <p:cNvSpPr txBox="1"/>
          <p:nvPr/>
        </p:nvSpPr>
        <p:spPr>
          <a:xfrm>
            <a:off x="4778097" y="3055620"/>
            <a:ext cx="3447932" cy="61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Je nach Modell höhere Grundkosten, aber Chancen durch flexible Tarife</a:t>
            </a:r>
          </a:p>
        </p:txBody>
      </p:sp>
      <p:sp>
        <p:nvSpPr>
          <p:cNvPr id="462" name="Shape 8"/>
          <p:cNvSpPr/>
          <p:nvPr/>
        </p:nvSpPr>
        <p:spPr>
          <a:xfrm>
            <a:off x="715685" y="3831787"/>
            <a:ext cx="7712631" cy="905114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63" name="Text 9"/>
          <p:cNvSpPr txBox="1"/>
          <p:nvPr/>
        </p:nvSpPr>
        <p:spPr>
          <a:xfrm>
            <a:off x="917971" y="3960733"/>
            <a:ext cx="1802453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Solaranlagenbesitzer</a:t>
            </a:r>
          </a:p>
        </p:txBody>
      </p:sp>
      <p:sp>
        <p:nvSpPr>
          <p:cNvPr id="464" name="Text 10"/>
          <p:cNvSpPr txBox="1"/>
          <p:nvPr/>
        </p:nvSpPr>
        <p:spPr>
          <a:xfrm>
            <a:off x="4778097" y="3960733"/>
            <a:ext cx="3447932" cy="61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Wahrscheinlich höhere Kosten durch Grundpreise</a:t>
            </a:r>
          </a:p>
        </p:txBody>
      </p:sp>
      <p:sp>
        <p:nvSpPr>
          <p:cNvPr id="465" name="Shape 11"/>
          <p:cNvSpPr/>
          <p:nvPr/>
        </p:nvSpPr>
        <p:spPr>
          <a:xfrm>
            <a:off x="715685" y="4736901"/>
            <a:ext cx="7712631" cy="90511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66" name="Text 12"/>
          <p:cNvSpPr txBox="1"/>
          <p:nvPr/>
        </p:nvSpPr>
        <p:spPr>
          <a:xfrm>
            <a:off x="917971" y="4865846"/>
            <a:ext cx="1569165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Windparkbetreiber</a:t>
            </a:r>
          </a:p>
        </p:txBody>
      </p:sp>
      <p:sp>
        <p:nvSpPr>
          <p:cNvPr id="467" name="Text 13"/>
          <p:cNvSpPr txBox="1"/>
          <p:nvPr/>
        </p:nvSpPr>
        <p:spPr>
          <a:xfrm>
            <a:off x="4778097" y="4865846"/>
            <a:ext cx="3447932" cy="61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Eventuell neue Einspeiseentgelte oder Baukostenzuschüsse</a:t>
            </a:r>
          </a:p>
        </p:txBody>
      </p:sp>
      <p:sp>
        <p:nvSpPr>
          <p:cNvPr id="468" name="Shape 14"/>
          <p:cNvSpPr/>
          <p:nvPr/>
        </p:nvSpPr>
        <p:spPr>
          <a:xfrm>
            <a:off x="715685" y="5642014"/>
            <a:ext cx="7712631" cy="905114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69" name="Text 15"/>
          <p:cNvSpPr txBox="1"/>
          <p:nvPr/>
        </p:nvSpPr>
        <p:spPr>
          <a:xfrm>
            <a:off x="917971" y="5770958"/>
            <a:ext cx="1368340" cy="29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Industriekunden</a:t>
            </a:r>
          </a:p>
        </p:txBody>
      </p:sp>
      <p:sp>
        <p:nvSpPr>
          <p:cNvPr id="470" name="Text 16"/>
          <p:cNvSpPr txBox="1"/>
          <p:nvPr/>
        </p:nvSpPr>
        <p:spPr>
          <a:xfrm>
            <a:off x="4778097" y="5770958"/>
            <a:ext cx="3447932" cy="61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Chancen durch Kapazitätspreise und zeitvariable Tarife</a:t>
            </a:r>
          </a:p>
        </p:txBody>
      </p:sp>
      <p:sp>
        <p:nvSpPr>
          <p:cNvPr id="471" name="Shape 17"/>
          <p:cNvSpPr/>
          <p:nvPr/>
        </p:nvSpPr>
        <p:spPr>
          <a:xfrm>
            <a:off x="715685" y="6547128"/>
            <a:ext cx="7712631" cy="905114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72" name="Text 18"/>
          <p:cNvSpPr txBox="1"/>
          <p:nvPr/>
        </p:nvSpPr>
        <p:spPr>
          <a:xfrm>
            <a:off x="917971" y="6676073"/>
            <a:ext cx="1156260" cy="297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Netzbetreiber</a:t>
            </a:r>
          </a:p>
        </p:txBody>
      </p:sp>
      <p:sp>
        <p:nvSpPr>
          <p:cNvPr id="473" name="Text 19"/>
          <p:cNvSpPr txBox="1"/>
          <p:nvPr/>
        </p:nvSpPr>
        <p:spPr>
          <a:xfrm>
            <a:off x="4778097" y="6676073"/>
            <a:ext cx="3447932" cy="615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Stabilere Einnahmen, aber komplexere Abrechnung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97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 0"/>
          <p:cNvSpPr txBox="1"/>
          <p:nvPr/>
        </p:nvSpPr>
        <p:spPr>
          <a:xfrm>
            <a:off x="793789" y="4002285"/>
            <a:ext cx="6844086" cy="68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Netzentgelte im Überblick</a:t>
            </a:r>
          </a:p>
        </p:txBody>
      </p:sp>
      <p:sp>
        <p:nvSpPr>
          <p:cNvPr id="207" name="Shape 1"/>
          <p:cNvSpPr/>
          <p:nvPr/>
        </p:nvSpPr>
        <p:spPr>
          <a:xfrm>
            <a:off x="793790" y="5051226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08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860" y="5093732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 2"/>
          <p:cNvSpPr txBox="1"/>
          <p:nvPr/>
        </p:nvSpPr>
        <p:spPr>
          <a:xfrm>
            <a:off x="1530906" y="5129093"/>
            <a:ext cx="3421499" cy="681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Bedeutung für Verbraucher</a:t>
            </a:r>
          </a:p>
        </p:txBody>
      </p:sp>
      <p:sp>
        <p:nvSpPr>
          <p:cNvPr id="210" name="Text 3"/>
          <p:cNvSpPr txBox="1"/>
          <p:nvPr/>
        </p:nvSpPr>
        <p:spPr>
          <a:xfrm>
            <a:off x="1530906" y="5973842"/>
            <a:ext cx="3421499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Netzentgelte machen etwa ein Viertel deiner Stromrechnung aus.</a:t>
            </a:r>
          </a:p>
        </p:txBody>
      </p:sp>
      <p:sp>
        <p:nvSpPr>
          <p:cNvPr id="211" name="Shape 4"/>
          <p:cNvSpPr/>
          <p:nvPr/>
        </p:nvSpPr>
        <p:spPr>
          <a:xfrm>
            <a:off x="5235892" y="5051226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12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0962" y="5093732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 5"/>
          <p:cNvSpPr txBox="1"/>
          <p:nvPr/>
        </p:nvSpPr>
        <p:spPr>
          <a:xfrm>
            <a:off x="5973007" y="5129093"/>
            <a:ext cx="3421500" cy="681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Einfluss auf Energiewende</a:t>
            </a:r>
          </a:p>
        </p:txBody>
      </p:sp>
      <p:sp>
        <p:nvSpPr>
          <p:cNvPr id="214" name="Text 6"/>
          <p:cNvSpPr txBox="1"/>
          <p:nvPr/>
        </p:nvSpPr>
        <p:spPr>
          <a:xfrm>
            <a:off x="5973007" y="5973841"/>
            <a:ext cx="3421500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Sie bestimmen, ob sich eine Solaranlage lohnt.</a:t>
            </a:r>
          </a:p>
        </p:txBody>
      </p:sp>
      <p:sp>
        <p:nvSpPr>
          <p:cNvPr id="215" name="Shape 7"/>
          <p:cNvSpPr/>
          <p:nvPr/>
        </p:nvSpPr>
        <p:spPr>
          <a:xfrm>
            <a:off x="9677995" y="5051226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16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63065" y="5093732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Text 8"/>
          <p:cNvSpPr txBox="1"/>
          <p:nvPr/>
        </p:nvSpPr>
        <p:spPr>
          <a:xfrm>
            <a:off x="10415110" y="5129093"/>
            <a:ext cx="1440533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E-Mobilität</a:t>
            </a:r>
          </a:p>
        </p:txBody>
      </p:sp>
      <p:sp>
        <p:nvSpPr>
          <p:cNvPr id="218" name="Text 9"/>
          <p:cNvSpPr txBox="1"/>
          <p:nvPr/>
        </p:nvSpPr>
        <p:spPr>
          <a:xfrm>
            <a:off x="10415110" y="5619512"/>
            <a:ext cx="3421500" cy="104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Netzentgelte beeinflussen die Kosten für das Laden deines E-Autos.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97692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Text 0"/>
          <p:cNvSpPr txBox="1"/>
          <p:nvPr/>
        </p:nvSpPr>
        <p:spPr>
          <a:xfrm>
            <a:off x="793790" y="3486982"/>
            <a:ext cx="4928667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Fazit und Ausblick</a:t>
            </a:r>
          </a:p>
        </p:txBody>
      </p:sp>
      <p:sp>
        <p:nvSpPr>
          <p:cNvPr id="477" name="Shape 1"/>
          <p:cNvSpPr/>
          <p:nvPr/>
        </p:nvSpPr>
        <p:spPr>
          <a:xfrm>
            <a:off x="793790" y="4535923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78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860" y="4578429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ext 2"/>
          <p:cNvSpPr txBox="1"/>
          <p:nvPr/>
        </p:nvSpPr>
        <p:spPr>
          <a:xfrm>
            <a:off x="1530905" y="4613790"/>
            <a:ext cx="1472048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Betrifft alle</a:t>
            </a:r>
          </a:p>
        </p:txBody>
      </p:sp>
      <p:sp>
        <p:nvSpPr>
          <p:cNvPr id="480" name="Text 3"/>
          <p:cNvSpPr txBox="1"/>
          <p:nvPr/>
        </p:nvSpPr>
        <p:spPr>
          <a:xfrm>
            <a:off x="1530905" y="5104208"/>
            <a:ext cx="5642612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Die Netzentgeltreform wird Auswirkungen auf jeden haben.</a:t>
            </a:r>
          </a:p>
        </p:txBody>
      </p:sp>
      <p:sp>
        <p:nvSpPr>
          <p:cNvPr id="481" name="Shape 4"/>
          <p:cNvSpPr/>
          <p:nvPr/>
        </p:nvSpPr>
        <p:spPr>
          <a:xfrm>
            <a:off x="7457002" y="4535923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82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2073" y="4578429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Text 5"/>
          <p:cNvSpPr txBox="1"/>
          <p:nvPr/>
        </p:nvSpPr>
        <p:spPr>
          <a:xfrm>
            <a:off x="8194119" y="4613790"/>
            <a:ext cx="2843263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Komplexe Abwägung</a:t>
            </a:r>
          </a:p>
        </p:txBody>
      </p:sp>
      <p:sp>
        <p:nvSpPr>
          <p:cNvPr id="484" name="Text 6"/>
          <p:cNvSpPr txBox="1"/>
          <p:nvPr/>
        </p:nvSpPr>
        <p:spPr>
          <a:xfrm>
            <a:off x="8194119" y="5104208"/>
            <a:ext cx="564261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Viele widersprüchliche Ziele müssen unter einen Hut gebracht werden.</a:t>
            </a:r>
          </a:p>
        </p:txBody>
      </p:sp>
      <p:sp>
        <p:nvSpPr>
          <p:cNvPr id="485" name="Shape 7"/>
          <p:cNvSpPr/>
          <p:nvPr/>
        </p:nvSpPr>
        <p:spPr>
          <a:xfrm>
            <a:off x="793790" y="6283642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86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8860" y="6326147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ext 8"/>
          <p:cNvSpPr txBox="1"/>
          <p:nvPr/>
        </p:nvSpPr>
        <p:spPr>
          <a:xfrm>
            <a:off x="1530905" y="6361508"/>
            <a:ext cx="2325937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Spannende Ideen</a:t>
            </a:r>
          </a:p>
        </p:txBody>
      </p:sp>
      <p:sp>
        <p:nvSpPr>
          <p:cNvPr id="488" name="Text 9"/>
          <p:cNvSpPr txBox="1"/>
          <p:nvPr/>
        </p:nvSpPr>
        <p:spPr>
          <a:xfrm>
            <a:off x="1530905" y="6851928"/>
            <a:ext cx="5642612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Einspeiseentgelte und zeitvariable Tarife könnten unser Energiesystem verändern.</a:t>
            </a:r>
          </a:p>
        </p:txBody>
      </p:sp>
      <p:sp>
        <p:nvSpPr>
          <p:cNvPr id="489" name="Shape 10"/>
          <p:cNvSpPr/>
          <p:nvPr/>
        </p:nvSpPr>
        <p:spPr>
          <a:xfrm>
            <a:off x="7457002" y="6283642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90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42073" y="6326147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Text 11"/>
          <p:cNvSpPr txBox="1"/>
          <p:nvPr/>
        </p:nvSpPr>
        <p:spPr>
          <a:xfrm>
            <a:off x="8194119" y="6361508"/>
            <a:ext cx="2543262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Diskussion wichtig</a:t>
            </a:r>
          </a:p>
        </p:txBody>
      </p:sp>
      <p:sp>
        <p:nvSpPr>
          <p:cNvPr id="492" name="Text 12"/>
          <p:cNvSpPr txBox="1"/>
          <p:nvPr/>
        </p:nvSpPr>
        <p:spPr>
          <a:xfrm>
            <a:off x="8194119" y="6851928"/>
            <a:ext cx="564261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Beteiligt euch an der Debatte! Die Entscheidungen betreffen uns alle.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 0"/>
          <p:cNvSpPr txBox="1"/>
          <p:nvPr/>
        </p:nvSpPr>
        <p:spPr>
          <a:xfrm>
            <a:off x="793789" y="1195506"/>
            <a:ext cx="5705204" cy="68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Warum neue Regeln?</a:t>
            </a:r>
          </a:p>
        </p:txBody>
      </p:sp>
      <p:sp>
        <p:nvSpPr>
          <p:cNvPr id="222" name="Shape 1"/>
          <p:cNvSpPr/>
          <p:nvPr/>
        </p:nvSpPr>
        <p:spPr>
          <a:xfrm>
            <a:off x="1048941" y="2244446"/>
            <a:ext cx="30481" cy="4789528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3" name="Shape 2"/>
          <p:cNvSpPr/>
          <p:nvPr/>
        </p:nvSpPr>
        <p:spPr>
          <a:xfrm>
            <a:off x="1273611" y="2484358"/>
            <a:ext cx="680443" cy="3048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Shape 3"/>
          <p:cNvSpPr/>
          <p:nvPr/>
        </p:nvSpPr>
        <p:spPr>
          <a:xfrm>
            <a:off x="793790" y="2244446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25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860" y="2286953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ext 4"/>
          <p:cNvSpPr txBox="1"/>
          <p:nvPr/>
        </p:nvSpPr>
        <p:spPr>
          <a:xfrm>
            <a:off x="2183010" y="2322314"/>
            <a:ext cx="2496742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Rechtliche Gründe</a:t>
            </a:r>
          </a:p>
        </p:txBody>
      </p:sp>
      <p:sp>
        <p:nvSpPr>
          <p:cNvPr id="227" name="Text 5"/>
          <p:cNvSpPr txBox="1"/>
          <p:nvPr/>
        </p:nvSpPr>
        <p:spPr>
          <a:xfrm>
            <a:off x="2183010" y="2812732"/>
            <a:ext cx="616720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Bisherige Regeln laufen Ende 2028 aus. Der Europäische Gerichtshof sagt: Sie verstoßen gegen EU-Recht.</a:t>
            </a:r>
          </a:p>
        </p:txBody>
      </p:sp>
      <p:sp>
        <p:nvSpPr>
          <p:cNvPr id="228" name="Shape 6"/>
          <p:cNvSpPr/>
          <p:nvPr/>
        </p:nvSpPr>
        <p:spPr>
          <a:xfrm>
            <a:off x="1273611" y="4232076"/>
            <a:ext cx="680443" cy="3048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9" name="Shape 7"/>
          <p:cNvSpPr/>
          <p:nvPr/>
        </p:nvSpPr>
        <p:spPr>
          <a:xfrm>
            <a:off x="793790" y="3992166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30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8860" y="4034671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 8"/>
          <p:cNvSpPr txBox="1"/>
          <p:nvPr/>
        </p:nvSpPr>
        <p:spPr>
          <a:xfrm>
            <a:off x="2183010" y="4070032"/>
            <a:ext cx="1953767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Systemwandel</a:t>
            </a:r>
          </a:p>
        </p:txBody>
      </p:sp>
      <p:sp>
        <p:nvSpPr>
          <p:cNvPr id="232" name="Text 9"/>
          <p:cNvSpPr txBox="1"/>
          <p:nvPr/>
        </p:nvSpPr>
        <p:spPr>
          <a:xfrm>
            <a:off x="2183010" y="4560451"/>
            <a:ext cx="6167201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Unser Stromsystem hat sich grundlegend verändert. Früher floss Strom nur in eine Richtung.</a:t>
            </a:r>
          </a:p>
        </p:txBody>
      </p:sp>
      <p:sp>
        <p:nvSpPr>
          <p:cNvPr id="233" name="Shape 10"/>
          <p:cNvSpPr/>
          <p:nvPr/>
        </p:nvSpPr>
        <p:spPr>
          <a:xfrm>
            <a:off x="1273611" y="5979795"/>
            <a:ext cx="680443" cy="3048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4" name="Shape 11"/>
          <p:cNvSpPr/>
          <p:nvPr/>
        </p:nvSpPr>
        <p:spPr>
          <a:xfrm>
            <a:off x="793790" y="5739884"/>
            <a:ext cx="510303" cy="510303"/>
          </a:xfrm>
          <a:prstGeom prst="roundRect">
            <a:avLst>
              <a:gd name="adj" fmla="val 40005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35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8860" y="5782388"/>
            <a:ext cx="340163" cy="42529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Text 12"/>
          <p:cNvSpPr txBox="1"/>
          <p:nvPr/>
        </p:nvSpPr>
        <p:spPr>
          <a:xfrm>
            <a:off x="2183010" y="5817751"/>
            <a:ext cx="1844900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AgNes-Papier</a:t>
            </a:r>
          </a:p>
        </p:txBody>
      </p:sp>
      <p:sp>
        <p:nvSpPr>
          <p:cNvPr id="237" name="Text 13"/>
          <p:cNvSpPr txBox="1"/>
          <p:nvPr/>
        </p:nvSpPr>
        <p:spPr>
          <a:xfrm>
            <a:off x="2183010" y="6308168"/>
            <a:ext cx="616720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Die Bundesnetzagentur hat im Mai die "Rahmenfestlegung Allgemeine Netzentgeltsystematik Strom" veröffentlicht.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ext 0"/>
          <p:cNvSpPr txBox="1"/>
          <p:nvPr/>
        </p:nvSpPr>
        <p:spPr>
          <a:xfrm>
            <a:off x="6280189" y="731162"/>
            <a:ext cx="7556422" cy="1385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Veränderungen im Stromsystem</a:t>
            </a:r>
          </a:p>
        </p:txBody>
      </p:sp>
      <p:pic>
        <p:nvPicPr>
          <p:cNvPr id="241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0189" y="2488882"/>
            <a:ext cx="1134071" cy="166985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 1"/>
          <p:cNvSpPr txBox="1"/>
          <p:nvPr/>
        </p:nvSpPr>
        <p:spPr>
          <a:xfrm>
            <a:off x="7754422" y="2715697"/>
            <a:ext cx="2931939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Erneuerbare Energien</a:t>
            </a:r>
          </a:p>
        </p:txBody>
      </p:sp>
      <p:sp>
        <p:nvSpPr>
          <p:cNvPr id="243" name="Text 2"/>
          <p:cNvSpPr txBox="1"/>
          <p:nvPr/>
        </p:nvSpPr>
        <p:spPr>
          <a:xfrm>
            <a:off x="7754421" y="3206114"/>
            <a:ext cx="608219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Überall entstehen Windräder und Solaranlagen, besonders im Norden und Osten.</a:t>
            </a:r>
          </a:p>
        </p:txBody>
      </p:sp>
      <p:pic>
        <p:nvPicPr>
          <p:cNvPr id="244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0189" y="4158734"/>
            <a:ext cx="1134071" cy="166985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 3"/>
          <p:cNvSpPr txBox="1"/>
          <p:nvPr/>
        </p:nvSpPr>
        <p:spPr>
          <a:xfrm>
            <a:off x="7754421" y="4385547"/>
            <a:ext cx="2310384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Eigenversorgung</a:t>
            </a:r>
          </a:p>
        </p:txBody>
      </p:sp>
      <p:sp>
        <p:nvSpPr>
          <p:cNvPr id="246" name="Text 4"/>
          <p:cNvSpPr txBox="1"/>
          <p:nvPr/>
        </p:nvSpPr>
        <p:spPr>
          <a:xfrm>
            <a:off x="7754421" y="4875967"/>
            <a:ext cx="6082191" cy="68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Immer mehr Menschen erzeugen eigenen Strom mit Solarzellen und speichern ihn.</a:t>
            </a:r>
          </a:p>
        </p:txBody>
      </p:sp>
      <p:pic>
        <p:nvPicPr>
          <p:cNvPr id="247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0189" y="5828586"/>
            <a:ext cx="1134071" cy="166985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 5"/>
          <p:cNvSpPr txBox="1"/>
          <p:nvPr/>
        </p:nvSpPr>
        <p:spPr>
          <a:xfrm>
            <a:off x="7754421" y="6055400"/>
            <a:ext cx="2404382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Neue Verbraucher</a:t>
            </a:r>
          </a:p>
        </p:txBody>
      </p:sp>
      <p:sp>
        <p:nvSpPr>
          <p:cNvPr id="249" name="Text 6"/>
          <p:cNvSpPr txBox="1"/>
          <p:nvPr/>
        </p:nvSpPr>
        <p:spPr>
          <a:xfrm>
            <a:off x="7754421" y="6545818"/>
            <a:ext cx="608219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Durch E-Autos und Wärmepumpen brauchen wir viel mehr Strom als früher.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 0"/>
          <p:cNvSpPr txBox="1"/>
          <p:nvPr/>
        </p:nvSpPr>
        <p:spPr>
          <a:xfrm>
            <a:off x="6280190" y="1251585"/>
            <a:ext cx="6626895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Kosten des Netzausbaus</a:t>
            </a:r>
          </a:p>
        </p:txBody>
      </p:sp>
      <p:sp>
        <p:nvSpPr>
          <p:cNvPr id="253" name="Text 1"/>
          <p:cNvSpPr txBox="1"/>
          <p:nvPr/>
        </p:nvSpPr>
        <p:spPr>
          <a:xfrm>
            <a:off x="6207241" y="2413873"/>
            <a:ext cx="3753968" cy="758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5800"/>
              </a:lnSpc>
              <a:defRPr b="1" sz="58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360 Mrd. €</a:t>
            </a:r>
          </a:p>
        </p:txBody>
      </p:sp>
      <p:sp>
        <p:nvSpPr>
          <p:cNvPr id="254" name="Text 2"/>
          <p:cNvSpPr txBox="1"/>
          <p:nvPr/>
        </p:nvSpPr>
        <p:spPr>
          <a:xfrm>
            <a:off x="6719483" y="3445669"/>
            <a:ext cx="2729484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Netzausbau an Land</a:t>
            </a:r>
          </a:p>
        </p:txBody>
      </p:sp>
      <p:sp>
        <p:nvSpPr>
          <p:cNvPr id="255" name="Text 3"/>
          <p:cNvSpPr txBox="1"/>
          <p:nvPr/>
        </p:nvSpPr>
        <p:spPr>
          <a:xfrm>
            <a:off x="7033637" y="3936086"/>
            <a:ext cx="2101175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Investitionen bis 2045</a:t>
            </a:r>
          </a:p>
        </p:txBody>
      </p:sp>
      <p:sp>
        <p:nvSpPr>
          <p:cNvPr id="256" name="Text 4"/>
          <p:cNvSpPr txBox="1"/>
          <p:nvPr/>
        </p:nvSpPr>
        <p:spPr>
          <a:xfrm>
            <a:off x="10155532" y="2413873"/>
            <a:ext cx="3753967" cy="758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5800"/>
              </a:lnSpc>
              <a:defRPr b="1" sz="58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160 Mrd. €</a:t>
            </a:r>
          </a:p>
        </p:txBody>
      </p:sp>
      <p:sp>
        <p:nvSpPr>
          <p:cNvPr id="257" name="Text 5"/>
          <p:cNvSpPr txBox="1"/>
          <p:nvPr/>
        </p:nvSpPr>
        <p:spPr>
          <a:xfrm>
            <a:off x="10660416" y="3445669"/>
            <a:ext cx="2744081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Offshore-Anbindung</a:t>
            </a:r>
          </a:p>
        </p:txBody>
      </p:sp>
      <p:sp>
        <p:nvSpPr>
          <p:cNvPr id="258" name="Text 6"/>
          <p:cNvSpPr txBox="1"/>
          <p:nvPr/>
        </p:nvSpPr>
        <p:spPr>
          <a:xfrm>
            <a:off x="10922207" y="3936086"/>
            <a:ext cx="2220616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Für Windparks auf See</a:t>
            </a:r>
          </a:p>
        </p:txBody>
      </p:sp>
      <p:sp>
        <p:nvSpPr>
          <p:cNvPr id="259" name="Text 7"/>
          <p:cNvSpPr txBox="1"/>
          <p:nvPr/>
        </p:nvSpPr>
        <p:spPr>
          <a:xfrm>
            <a:off x="8181357" y="5092779"/>
            <a:ext cx="3753967" cy="758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5800"/>
              </a:lnSpc>
              <a:defRPr b="1" sz="58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520 Mrd. €</a:t>
            </a:r>
          </a:p>
        </p:txBody>
      </p:sp>
      <p:sp>
        <p:nvSpPr>
          <p:cNvPr id="260" name="Text 8"/>
          <p:cNvSpPr txBox="1"/>
          <p:nvPr/>
        </p:nvSpPr>
        <p:spPr>
          <a:xfrm>
            <a:off x="9089233" y="6124575"/>
            <a:ext cx="1938215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Gesamtkosten</a:t>
            </a:r>
          </a:p>
        </p:txBody>
      </p:sp>
      <p:sp>
        <p:nvSpPr>
          <p:cNvPr id="261" name="Text 9"/>
          <p:cNvSpPr txBox="1"/>
          <p:nvPr/>
        </p:nvSpPr>
        <p:spPr>
          <a:xfrm>
            <a:off x="8761966" y="6614993"/>
            <a:ext cx="2592748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Enormer Investitionsbedarf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 0"/>
          <p:cNvSpPr txBox="1"/>
          <p:nvPr/>
        </p:nvSpPr>
        <p:spPr>
          <a:xfrm>
            <a:off x="793789" y="834628"/>
            <a:ext cx="7682013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Ziele der Bundesnetzagentur</a:t>
            </a:r>
          </a:p>
        </p:txBody>
      </p:sp>
      <p:pic>
        <p:nvPicPr>
          <p:cNvPr id="26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7430" y="1997035"/>
            <a:ext cx="1614012" cy="130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4892" y="2613064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 1"/>
          <p:cNvSpPr txBox="1"/>
          <p:nvPr/>
        </p:nvSpPr>
        <p:spPr>
          <a:xfrm>
            <a:off x="5088254" y="2223848"/>
            <a:ext cx="3040262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Faire Kostenverteilung</a:t>
            </a:r>
          </a:p>
        </p:txBody>
      </p:sp>
      <p:sp>
        <p:nvSpPr>
          <p:cNvPr id="267" name="Text 2"/>
          <p:cNvSpPr txBox="1"/>
          <p:nvPr/>
        </p:nvSpPr>
        <p:spPr>
          <a:xfrm>
            <a:off x="5088254" y="2714268"/>
            <a:ext cx="6333364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Jeder trägt angemessenen Teil, niemand wird übermäßig belastet.</a:t>
            </a:r>
          </a:p>
        </p:txBody>
      </p:sp>
      <p:sp>
        <p:nvSpPr>
          <p:cNvPr id="268" name="Shape 3"/>
          <p:cNvSpPr/>
          <p:nvPr/>
        </p:nvSpPr>
        <p:spPr>
          <a:xfrm>
            <a:off x="4918114" y="3317080"/>
            <a:ext cx="8861823" cy="1524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69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0423" y="3360658"/>
            <a:ext cx="3228023" cy="130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94892" y="3814762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 4"/>
          <p:cNvSpPr txBox="1"/>
          <p:nvPr/>
        </p:nvSpPr>
        <p:spPr>
          <a:xfrm>
            <a:off x="5895261" y="3587472"/>
            <a:ext cx="1969183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Anreize setzen</a:t>
            </a:r>
          </a:p>
        </p:txBody>
      </p:sp>
      <p:sp>
        <p:nvSpPr>
          <p:cNvPr id="272" name="Text 5"/>
          <p:cNvSpPr txBox="1"/>
          <p:nvPr/>
        </p:nvSpPr>
        <p:spPr>
          <a:xfrm>
            <a:off x="5895261" y="4077891"/>
            <a:ext cx="5053038" cy="33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Motivation zu netz- und systemdienlichem Verhalten.</a:t>
            </a:r>
          </a:p>
        </p:txBody>
      </p:sp>
      <p:sp>
        <p:nvSpPr>
          <p:cNvPr id="273" name="Shape 6"/>
          <p:cNvSpPr/>
          <p:nvPr/>
        </p:nvSpPr>
        <p:spPr>
          <a:xfrm>
            <a:off x="5725119" y="4680703"/>
            <a:ext cx="8054818" cy="1524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74" name="Image 4" descr="Imag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3417" y="4724281"/>
            <a:ext cx="4842035" cy="130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 5" descr="Imag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94892" y="5178385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ext 7"/>
          <p:cNvSpPr txBox="1"/>
          <p:nvPr/>
        </p:nvSpPr>
        <p:spPr>
          <a:xfrm>
            <a:off x="6702266" y="4951095"/>
            <a:ext cx="2589511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Kostenorientierung</a:t>
            </a:r>
          </a:p>
        </p:txBody>
      </p:sp>
      <p:sp>
        <p:nvSpPr>
          <p:cNvPr id="277" name="Text 8"/>
          <p:cNvSpPr txBox="1"/>
          <p:nvPr/>
        </p:nvSpPr>
        <p:spPr>
          <a:xfrm>
            <a:off x="6702265" y="5441512"/>
            <a:ext cx="5089409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Netzentgelte decken tatsächliche Kosten, nicht mehr.</a:t>
            </a:r>
          </a:p>
        </p:txBody>
      </p:sp>
      <p:sp>
        <p:nvSpPr>
          <p:cNvPr id="278" name="Shape 9"/>
          <p:cNvSpPr/>
          <p:nvPr/>
        </p:nvSpPr>
        <p:spPr>
          <a:xfrm>
            <a:off x="6532126" y="6044327"/>
            <a:ext cx="7247812" cy="15241"/>
          </a:xfrm>
          <a:prstGeom prst="roundRect">
            <a:avLst>
              <a:gd name="adj" fmla="val 50000"/>
            </a:avLst>
          </a:prstGeom>
          <a:solidFill>
            <a:srgbClr val="B7D5C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79" name="Image 6" descr="Imag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6294" y="6087903"/>
            <a:ext cx="6456165" cy="130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 7" descr="Image 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94773" y="6542007"/>
            <a:ext cx="318969" cy="39862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 10"/>
          <p:cNvSpPr txBox="1"/>
          <p:nvPr/>
        </p:nvSpPr>
        <p:spPr>
          <a:xfrm>
            <a:off x="7509271" y="6314718"/>
            <a:ext cx="1845036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Praktikabilität</a:t>
            </a:r>
          </a:p>
        </p:txBody>
      </p:sp>
      <p:sp>
        <p:nvSpPr>
          <p:cNvPr id="282" name="Text 11"/>
          <p:cNvSpPr txBox="1"/>
          <p:nvPr/>
        </p:nvSpPr>
        <p:spPr>
          <a:xfrm>
            <a:off x="7509271" y="6805135"/>
            <a:ext cx="4524463" cy="33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System muss umsetzbar und verständlich sein.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 0"/>
          <p:cNvSpPr txBox="1"/>
          <p:nvPr/>
        </p:nvSpPr>
        <p:spPr>
          <a:xfrm>
            <a:off x="673059" y="834747"/>
            <a:ext cx="7797881" cy="118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b="1" sz="37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Schwachstellen des heutigen Systems</a:t>
            </a:r>
          </a:p>
        </p:txBody>
      </p:sp>
      <p:sp>
        <p:nvSpPr>
          <p:cNvPr id="286" name="Shape 1"/>
          <p:cNvSpPr/>
          <p:nvPr/>
        </p:nvSpPr>
        <p:spPr>
          <a:xfrm>
            <a:off x="673059" y="2324933"/>
            <a:ext cx="7797881" cy="1123237"/>
          </a:xfrm>
          <a:prstGeom prst="roundRect">
            <a:avLst>
              <a:gd name="adj" fmla="val 1541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7" name="Text 2"/>
          <p:cNvSpPr txBox="1"/>
          <p:nvPr/>
        </p:nvSpPr>
        <p:spPr>
          <a:xfrm>
            <a:off x="872965" y="2524838"/>
            <a:ext cx="2502522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Erzeuger zahlen nichts</a:t>
            </a:r>
          </a:p>
        </p:txBody>
      </p:sp>
      <p:sp>
        <p:nvSpPr>
          <p:cNvPr id="288" name="Text 3"/>
          <p:cNvSpPr txBox="1"/>
          <p:nvPr/>
        </p:nvSpPr>
        <p:spPr>
          <a:xfrm>
            <a:off x="872965" y="2940605"/>
            <a:ext cx="6991159" cy="28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4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Windräder und Solarparks verursachen hohe Netzkosten, zahlen aber nichts dafür.</a:t>
            </a:r>
          </a:p>
        </p:txBody>
      </p:sp>
      <p:sp>
        <p:nvSpPr>
          <p:cNvPr id="289" name="Shape 4"/>
          <p:cNvSpPr/>
          <p:nvPr/>
        </p:nvSpPr>
        <p:spPr>
          <a:xfrm>
            <a:off x="673059" y="3640454"/>
            <a:ext cx="7797881" cy="1123237"/>
          </a:xfrm>
          <a:prstGeom prst="roundRect">
            <a:avLst>
              <a:gd name="adj" fmla="val 1541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" name="Text 5"/>
          <p:cNvSpPr txBox="1"/>
          <p:nvPr/>
        </p:nvSpPr>
        <p:spPr>
          <a:xfrm>
            <a:off x="872965" y="3840360"/>
            <a:ext cx="2439009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Speicher ohne Beitrag</a:t>
            </a:r>
          </a:p>
        </p:txBody>
      </p:sp>
      <p:sp>
        <p:nvSpPr>
          <p:cNvPr id="291" name="Text 6"/>
          <p:cNvSpPr txBox="1"/>
          <p:nvPr/>
        </p:nvSpPr>
        <p:spPr>
          <a:xfrm>
            <a:off x="872965" y="4256127"/>
            <a:ext cx="7129290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4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Batteriespeicher und Wasserstoff-Anlagen können das Netz nutzen, ohne zu zahlen.</a:t>
            </a:r>
          </a:p>
        </p:txBody>
      </p:sp>
      <p:sp>
        <p:nvSpPr>
          <p:cNvPr id="292" name="Shape 7"/>
          <p:cNvSpPr/>
          <p:nvPr/>
        </p:nvSpPr>
        <p:spPr>
          <a:xfrm>
            <a:off x="673059" y="4955976"/>
            <a:ext cx="7797881" cy="1123237"/>
          </a:xfrm>
          <a:prstGeom prst="roundRect">
            <a:avLst>
              <a:gd name="adj" fmla="val 1541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Text 8"/>
          <p:cNvSpPr txBox="1"/>
          <p:nvPr/>
        </p:nvSpPr>
        <p:spPr>
          <a:xfrm>
            <a:off x="872965" y="5155882"/>
            <a:ext cx="2273698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Ungleiche Belastung</a:t>
            </a:r>
          </a:p>
        </p:txBody>
      </p:sp>
      <p:sp>
        <p:nvSpPr>
          <p:cNvPr id="294" name="Text 9"/>
          <p:cNvSpPr txBox="1"/>
          <p:nvPr/>
        </p:nvSpPr>
        <p:spPr>
          <a:xfrm>
            <a:off x="872965" y="5571649"/>
            <a:ext cx="6779451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4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Solaranlagen-Besitzer zahlen weniger, obwohl das Netz voll bereitgehalten wird.</a:t>
            </a:r>
          </a:p>
        </p:txBody>
      </p:sp>
      <p:sp>
        <p:nvSpPr>
          <p:cNvPr id="295" name="Shape 10"/>
          <p:cNvSpPr/>
          <p:nvPr/>
        </p:nvSpPr>
        <p:spPr>
          <a:xfrm>
            <a:off x="673059" y="6271497"/>
            <a:ext cx="7797881" cy="1123237"/>
          </a:xfrm>
          <a:prstGeom prst="roundRect">
            <a:avLst>
              <a:gd name="adj" fmla="val 1541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6" name="Text 11"/>
          <p:cNvSpPr txBox="1"/>
          <p:nvPr/>
        </p:nvSpPr>
        <p:spPr>
          <a:xfrm>
            <a:off x="872965" y="6471403"/>
            <a:ext cx="1744949" cy="286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300"/>
              </a:lnSpc>
              <a:defRPr b="1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Falsche Anreize</a:t>
            </a:r>
          </a:p>
        </p:txBody>
      </p:sp>
      <p:sp>
        <p:nvSpPr>
          <p:cNvPr id="297" name="Text 12"/>
          <p:cNvSpPr txBox="1"/>
          <p:nvPr/>
        </p:nvSpPr>
        <p:spPr>
          <a:xfrm>
            <a:off x="872965" y="6887170"/>
            <a:ext cx="7071992" cy="28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400"/>
              </a:lnSpc>
              <a:defRPr sz="15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Aktuelle Entgelte machen es unattraktiv, Strom zu verbrauchen, wenn er günstig ist.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Text 0"/>
          <p:cNvSpPr txBox="1"/>
          <p:nvPr/>
        </p:nvSpPr>
        <p:spPr>
          <a:xfrm>
            <a:off x="529232" y="505896"/>
            <a:ext cx="4862824" cy="460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700"/>
              </a:lnSpc>
              <a:defRPr b="1" sz="29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Option 1: Einspeiseentgelte</a:t>
            </a:r>
          </a:p>
        </p:txBody>
      </p:sp>
      <p:sp>
        <p:nvSpPr>
          <p:cNvPr id="301" name="Text 1"/>
          <p:cNvSpPr txBox="1"/>
          <p:nvPr/>
        </p:nvSpPr>
        <p:spPr>
          <a:xfrm>
            <a:off x="529232" y="1205150"/>
            <a:ext cx="8085536" cy="46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900"/>
              </a:lnSpc>
              <a:defRPr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Bei diesem Modell würden Stromerzeuger einen Teil der Netzkosten übernehmen. Besonders Windkraft- und Solaranlagenbetreiber, die bisher keine Netzentgelte zahlen, müssten sich dann an den Kosten beteiligen.</a:t>
            </a:r>
          </a:p>
        </p:txBody>
      </p:sp>
      <p:sp>
        <p:nvSpPr>
          <p:cNvPr id="302" name="Text 2"/>
          <p:cNvSpPr txBox="1"/>
          <p:nvPr/>
        </p:nvSpPr>
        <p:spPr>
          <a:xfrm>
            <a:off x="529233" y="2010250"/>
            <a:ext cx="651756" cy="223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800"/>
              </a:lnSpc>
              <a:defRPr b="1" sz="1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Vorteile</a:t>
            </a:r>
          </a:p>
        </p:txBody>
      </p:sp>
      <p:sp>
        <p:nvSpPr>
          <p:cNvPr id="303" name="Text 3"/>
          <p:cNvSpPr txBox="1"/>
          <p:nvPr/>
        </p:nvSpPr>
        <p:spPr>
          <a:xfrm>
            <a:off x="529233" y="2397799"/>
            <a:ext cx="3858339" cy="466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Faire Kostenverteilung:</a:t>
            </a:r>
            <a:r>
              <a:rPr b="0"/>
              <a:t> Erzeuger tragen zur Finanzierung der durch sie verursachten Netzkosten bei</a:t>
            </a:r>
          </a:p>
        </p:txBody>
      </p:sp>
      <p:sp>
        <p:nvSpPr>
          <p:cNvPr id="304" name="Text 4"/>
          <p:cNvSpPr txBox="1"/>
          <p:nvPr/>
        </p:nvSpPr>
        <p:spPr>
          <a:xfrm>
            <a:off x="529233" y="3176467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Sinkende Verbraucherkosten:</a:t>
            </a:r>
            <a:r>
              <a:rPr b="0"/>
              <a:t> Entlastung der Endkunden durch Umverteilung der Kosten auf alle Netznutzer</a:t>
            </a:r>
          </a:p>
        </p:txBody>
      </p:sp>
      <p:sp>
        <p:nvSpPr>
          <p:cNvPr id="305" name="Text 5"/>
          <p:cNvSpPr txBox="1"/>
          <p:nvPr/>
        </p:nvSpPr>
        <p:spPr>
          <a:xfrm>
            <a:off x="529233" y="3955136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Anreize für netzdienliche Standorte:</a:t>
            </a:r>
            <a:r>
              <a:rPr b="0"/>
              <a:t> Förderung von Anlagen in der Nähe von Verbrauchszentren statt in netzfernen Regionen</a:t>
            </a:r>
          </a:p>
        </p:txBody>
      </p:sp>
      <p:sp>
        <p:nvSpPr>
          <p:cNvPr id="306" name="Text 6"/>
          <p:cNvSpPr txBox="1"/>
          <p:nvPr/>
        </p:nvSpPr>
        <p:spPr>
          <a:xfrm>
            <a:off x="529233" y="4733806"/>
            <a:ext cx="3858339" cy="70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EE-Umlage könnte wegfallen:</a:t>
            </a:r>
            <a:r>
              <a:rPr b="0"/>
              <a:t> Kompensation der Mehrkosten für Erzeuger durch Wegfall anderer Abgaben</a:t>
            </a:r>
          </a:p>
        </p:txBody>
      </p:sp>
      <p:sp>
        <p:nvSpPr>
          <p:cNvPr id="307" name="Text 7"/>
          <p:cNvSpPr txBox="1"/>
          <p:nvPr/>
        </p:nvSpPr>
        <p:spPr>
          <a:xfrm>
            <a:off x="529233" y="5512475"/>
            <a:ext cx="3858339" cy="46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Europäische Harmonisierung:</a:t>
            </a:r>
            <a:r>
              <a:rPr b="0"/>
              <a:t> Anpassung an bereits bestehende Modelle in anderen EU-Ländern</a:t>
            </a:r>
          </a:p>
        </p:txBody>
      </p:sp>
      <p:sp>
        <p:nvSpPr>
          <p:cNvPr id="308" name="Text 8"/>
          <p:cNvSpPr txBox="1"/>
          <p:nvPr/>
        </p:nvSpPr>
        <p:spPr>
          <a:xfrm>
            <a:off x="529233" y="6049207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Netzstabilität:</a:t>
            </a:r>
            <a:r>
              <a:rPr b="0"/>
              <a:t> Bessere Steuerung von Erzeugungsanlagen zur Vermeidung von Netzengpässen</a:t>
            </a:r>
          </a:p>
        </p:txBody>
      </p:sp>
      <p:sp>
        <p:nvSpPr>
          <p:cNvPr id="309" name="Text 9"/>
          <p:cNvSpPr txBox="1"/>
          <p:nvPr/>
        </p:nvSpPr>
        <p:spPr>
          <a:xfrm>
            <a:off x="4764047" y="2010250"/>
            <a:ext cx="803252" cy="223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1800"/>
              </a:lnSpc>
              <a:defRPr b="1" sz="1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Nachteile</a:t>
            </a:r>
          </a:p>
        </p:txBody>
      </p:sp>
      <p:sp>
        <p:nvSpPr>
          <p:cNvPr id="310" name="Text 10"/>
          <p:cNvSpPr txBox="1"/>
          <p:nvPr/>
        </p:nvSpPr>
        <p:spPr>
          <a:xfrm>
            <a:off x="4764048" y="2397799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Könnte Energiewende bremsen:</a:t>
            </a:r>
            <a:r>
              <a:rPr b="0"/>
              <a:t> Zusätzliche Kosten für erneuerbare Energien könnten Ausbau verlangsamen</a:t>
            </a:r>
          </a:p>
        </p:txBody>
      </p:sp>
      <p:sp>
        <p:nvSpPr>
          <p:cNvPr id="311" name="Text 11"/>
          <p:cNvSpPr txBox="1"/>
          <p:nvPr/>
        </p:nvSpPr>
        <p:spPr>
          <a:xfrm>
            <a:off x="4764048" y="3176467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Schwierige Höhenfestlegung:</a:t>
            </a:r>
            <a:r>
              <a:rPr b="0"/>
              <a:t> Bestimmung des optimalen Entgeltniveaus ohne Marktverzerrung ist komplex</a:t>
            </a:r>
          </a:p>
        </p:txBody>
      </p:sp>
      <p:sp>
        <p:nvSpPr>
          <p:cNvPr id="312" name="Text 12"/>
          <p:cNvSpPr txBox="1"/>
          <p:nvPr/>
        </p:nvSpPr>
        <p:spPr>
          <a:xfrm>
            <a:off x="4764048" y="3955136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Unfair für Bestandsanlagen:</a:t>
            </a:r>
            <a:r>
              <a:rPr b="0"/>
              <a:t> Nachträgliche Einführung von Kosten für bereits errichtete Anlagen belastet Betreiber</a:t>
            </a:r>
          </a:p>
        </p:txBody>
      </p:sp>
      <p:sp>
        <p:nvSpPr>
          <p:cNvPr id="313" name="Text 13"/>
          <p:cNvSpPr txBox="1"/>
          <p:nvPr/>
        </p:nvSpPr>
        <p:spPr>
          <a:xfrm>
            <a:off x="4764048" y="4733806"/>
            <a:ext cx="3858339" cy="70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Regionale Ungleichgewichte:</a:t>
            </a:r>
            <a:r>
              <a:rPr b="0"/>
              <a:t> Benachteiligung von Regionen mit hoher EE-Dichte, besonders im Norden und Osten</a:t>
            </a:r>
          </a:p>
        </p:txBody>
      </p:sp>
      <p:sp>
        <p:nvSpPr>
          <p:cNvPr id="314" name="Text 14"/>
          <p:cNvSpPr txBox="1"/>
          <p:nvPr/>
        </p:nvSpPr>
        <p:spPr>
          <a:xfrm>
            <a:off x="4764048" y="5512475"/>
            <a:ext cx="3858339" cy="46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Komplexitätssteigerung:</a:t>
            </a:r>
            <a:r>
              <a:rPr b="0"/>
              <a:t> Erhöhter administrativer Aufwand für Netzbetreiber und Einspeiser</a:t>
            </a:r>
          </a:p>
        </p:txBody>
      </p:sp>
      <p:sp>
        <p:nvSpPr>
          <p:cNvPr id="315" name="Text 15"/>
          <p:cNvSpPr txBox="1"/>
          <p:nvPr/>
        </p:nvSpPr>
        <p:spPr>
          <a:xfrm>
            <a:off x="4764048" y="6049207"/>
            <a:ext cx="3858339" cy="707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2900" indent="-342900">
              <a:lnSpc>
                <a:spcPts val="1900"/>
              </a:lnSpc>
              <a:buSzPct val="100000"/>
              <a:buChar char="•"/>
              <a:defRPr b="1"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pPr>
            <a:r>
              <a:t>Rechtliche Unsicherheiten:</a:t>
            </a:r>
            <a:r>
              <a:rPr b="0"/>
              <a:t> Mögliche Klagen von Anlagenbetreibern wegen Änderung der wirtschaftlichen Rahmenbedingungen</a:t>
            </a:r>
          </a:p>
        </p:txBody>
      </p:sp>
      <p:sp>
        <p:nvSpPr>
          <p:cNvPr id="316" name="Text 16"/>
          <p:cNvSpPr txBox="1"/>
          <p:nvPr/>
        </p:nvSpPr>
        <p:spPr>
          <a:xfrm>
            <a:off x="529232" y="6997897"/>
            <a:ext cx="8085536" cy="46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900"/>
              </a:lnSpc>
              <a:defRPr sz="11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Die Bundesnetzagentur schätzt, dass durch Einspeiseentgelte bis zu 25% der Netzkosten von den Erzeugern getragen werden könnten. Dies entspräche einer deutlichen Entlastung für private und gewerbliche Stromverbraucher.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97692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Text 0"/>
          <p:cNvSpPr txBox="1"/>
          <p:nvPr/>
        </p:nvSpPr>
        <p:spPr>
          <a:xfrm>
            <a:off x="793790" y="3776067"/>
            <a:ext cx="8645451" cy="687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500"/>
              </a:lnSpc>
              <a:defRPr b="1" sz="4400">
                <a:solidFill>
                  <a:srgbClr val="006747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Alternative: Baukostenzuschuss</a:t>
            </a:r>
          </a:p>
        </p:txBody>
      </p:sp>
      <p:sp>
        <p:nvSpPr>
          <p:cNvPr id="320" name="Shape 1"/>
          <p:cNvSpPr/>
          <p:nvPr/>
        </p:nvSpPr>
        <p:spPr>
          <a:xfrm>
            <a:off x="793790" y="5505450"/>
            <a:ext cx="4120754" cy="226814"/>
          </a:xfrm>
          <a:prstGeom prst="roundRect">
            <a:avLst>
              <a:gd name="adj" fmla="val 5000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1" name="Text 2"/>
          <p:cNvSpPr txBox="1"/>
          <p:nvPr/>
        </p:nvSpPr>
        <p:spPr>
          <a:xfrm>
            <a:off x="793789" y="6072425"/>
            <a:ext cx="2496469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Einmalige Zahlung</a:t>
            </a:r>
          </a:p>
        </p:txBody>
      </p:sp>
      <p:sp>
        <p:nvSpPr>
          <p:cNvPr id="322" name="Text 3"/>
          <p:cNvSpPr txBox="1"/>
          <p:nvPr/>
        </p:nvSpPr>
        <p:spPr>
          <a:xfrm>
            <a:off x="793789" y="6562844"/>
            <a:ext cx="4120755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Statt laufender Kosten eine Art Anschlussgebühr für neue Anlagen.</a:t>
            </a:r>
          </a:p>
        </p:txBody>
      </p:sp>
      <p:sp>
        <p:nvSpPr>
          <p:cNvPr id="323" name="Shape 4"/>
          <p:cNvSpPr/>
          <p:nvPr/>
        </p:nvSpPr>
        <p:spPr>
          <a:xfrm>
            <a:off x="5254704" y="5165168"/>
            <a:ext cx="4120873" cy="226815"/>
          </a:xfrm>
          <a:prstGeom prst="roundRect">
            <a:avLst>
              <a:gd name="adj" fmla="val 5000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4" name="Text 5"/>
          <p:cNvSpPr txBox="1"/>
          <p:nvPr/>
        </p:nvSpPr>
        <p:spPr>
          <a:xfrm>
            <a:off x="5254704" y="5732145"/>
            <a:ext cx="2590056" cy="33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Planungssicherheit</a:t>
            </a:r>
          </a:p>
        </p:txBody>
      </p:sp>
      <p:sp>
        <p:nvSpPr>
          <p:cNvPr id="325" name="Text 6"/>
          <p:cNvSpPr txBox="1"/>
          <p:nvPr/>
        </p:nvSpPr>
        <p:spPr>
          <a:xfrm>
            <a:off x="5254704" y="6222562"/>
            <a:ext cx="4120873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Betreiber kennen Kosten von Anfang an. Keine unerwarteten Belastungen.</a:t>
            </a:r>
          </a:p>
        </p:txBody>
      </p:sp>
      <p:sp>
        <p:nvSpPr>
          <p:cNvPr id="326" name="Shape 7"/>
          <p:cNvSpPr/>
          <p:nvPr/>
        </p:nvSpPr>
        <p:spPr>
          <a:xfrm>
            <a:off x="9715737" y="4825007"/>
            <a:ext cx="4120874" cy="226815"/>
          </a:xfrm>
          <a:prstGeom prst="roundRect">
            <a:avLst>
              <a:gd name="adj" fmla="val 50000"/>
            </a:avLst>
          </a:prstGeom>
          <a:solidFill>
            <a:srgbClr val="D1EFE4"/>
          </a:solidFill>
          <a:ln w="7620">
            <a:solidFill>
              <a:srgbClr val="B7D5C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7" name="Text 8"/>
          <p:cNvSpPr txBox="1"/>
          <p:nvPr/>
        </p:nvSpPr>
        <p:spPr>
          <a:xfrm>
            <a:off x="9715737" y="5391982"/>
            <a:ext cx="2998925" cy="338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b="1" sz="2200">
                <a:solidFill>
                  <a:srgbClr val="4B4A4A"/>
                </a:solidFill>
                <a:latin typeface="Noto Serif SC Bold"/>
                <a:ea typeface="Noto Serif SC Bold"/>
                <a:cs typeface="Noto Serif SC Bold"/>
                <a:sym typeface="Noto Serif SC Bold"/>
              </a:defRPr>
            </a:lvl1pPr>
          </a:lstStyle>
          <a:p>
            <a:pPr/>
            <a:r>
              <a:t>Geringere Auswirkung</a:t>
            </a:r>
          </a:p>
        </p:txBody>
      </p:sp>
      <p:sp>
        <p:nvSpPr>
          <p:cNvPr id="328" name="Text 9"/>
          <p:cNvSpPr txBox="1"/>
          <p:nvPr/>
        </p:nvSpPr>
        <p:spPr>
          <a:xfrm>
            <a:off x="9715737" y="5882402"/>
            <a:ext cx="4120874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1700">
                <a:solidFill>
                  <a:srgbClr val="4B4A4A"/>
                </a:solidFill>
                <a:latin typeface="Geist"/>
                <a:ea typeface="Geist"/>
                <a:cs typeface="Geist"/>
                <a:sym typeface="Geist"/>
              </a:defRPr>
            </a:lvl1pPr>
          </a:lstStyle>
          <a:p>
            <a:pPr/>
            <a:r>
              <a:t>Weniger Einfluss auf die Wirtschaftlichkeit bestehender Anlagen.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